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8" r:id="rId5"/>
    <p:sldId id="271" r:id="rId6"/>
    <p:sldId id="380" r:id="rId7"/>
    <p:sldId id="393" r:id="rId8"/>
    <p:sldId id="394" r:id="rId9"/>
    <p:sldId id="277" r:id="rId1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3539"/>
  </p:normalViewPr>
  <p:slideViewPr>
    <p:cSldViewPr snapToGrid="0" snapToObjects="1">
      <p:cViewPr varScale="1">
        <p:scale>
          <a:sx n="76" d="100"/>
          <a:sy n="76" d="100"/>
        </p:scale>
        <p:origin x="-84" y="-7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1/23/2022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1/23/2022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=""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=""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=""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=""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=""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=""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=""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=""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=""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00150" y="1143000"/>
            <a:ext cx="44577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906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00" y="1875762"/>
            <a:ext cx="6364209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000" y="3434204"/>
            <a:ext cx="6364209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75550" y="363600"/>
            <a:ext cx="915525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=""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5000" y="4627543"/>
            <a:ext cx="3496767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=""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194338" y="6524627"/>
            <a:ext cx="546894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=""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594" y="6524627"/>
            <a:ext cx="2964921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5256" y="187496"/>
            <a:ext cx="915444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4"/>
            <a:ext cx="9906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5550" y="365078"/>
            <a:ext cx="915443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00" y="1875762"/>
            <a:ext cx="6364209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000" y="3434204"/>
            <a:ext cx="6364209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=""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5000" y="4627543"/>
            <a:ext cx="3496767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=""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906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00" y="3529072"/>
            <a:ext cx="6364209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75550" y="363600"/>
            <a:ext cx="915525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5550" y="365078"/>
            <a:ext cx="915443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00" y="3529072"/>
            <a:ext cx="6364209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00" y="1800000"/>
            <a:ext cx="9005388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5550" y="6320870"/>
            <a:ext cx="914838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4944" y="365078"/>
            <a:ext cx="915444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00" y="1800000"/>
            <a:ext cx="9005388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5550" y="6320870"/>
            <a:ext cx="914838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4944" y="365078"/>
            <a:ext cx="915444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00" y="1800000"/>
            <a:ext cx="9005388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5550" y="6320870"/>
            <a:ext cx="914838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4944" y="365078"/>
            <a:ext cx="915444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000" y="1800000"/>
            <a:ext cx="9005388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5550" y="6320870"/>
            <a:ext cx="914838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74944" y="365078"/>
            <a:ext cx="915444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9906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000" y="2930856"/>
            <a:ext cx="915443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5001" y="6424259"/>
            <a:ext cx="1503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90"/>
            <a:ext cx="9906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585000" y="4224991"/>
            <a:ext cx="1747403" cy="13080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585000" y="5621153"/>
            <a:ext cx="3359347" cy="3370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5001" y="4949309"/>
            <a:ext cx="98617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5000" y="5389755"/>
            <a:ext cx="1101173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000" y="288000"/>
            <a:ext cx="73125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5000" y="1800000"/>
            <a:ext cx="896805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75550" y="6320870"/>
            <a:ext cx="8775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000" y="3434204"/>
            <a:ext cx="6364209" cy="1219076"/>
          </a:xfrm>
        </p:spPr>
        <p:txBody>
          <a:bodyPr/>
          <a:lstStyle/>
          <a:p>
            <a:r>
              <a:rPr lang="en-GB" dirty="0"/>
              <a:t>ENA EREC </a:t>
            </a:r>
            <a:r>
              <a:rPr lang="en-GB" dirty="0" smtClean="0"/>
              <a:t>G110 Issue 1 </a:t>
            </a:r>
            <a:r>
              <a:rPr lang="en-GB" dirty="0"/>
              <a:t>2021</a:t>
            </a:r>
          </a:p>
          <a:p>
            <a:r>
              <a:rPr lang="en-GB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30</a:t>
            </a:r>
            <a:r>
              <a:rPr lang="en-GB" baseline="30000" dirty="0" smtClean="0"/>
              <a:t>th</a:t>
            </a:r>
            <a:r>
              <a:rPr lang="en-GB" dirty="0" smtClean="0"/>
              <a:t> December </a:t>
            </a:r>
            <a:r>
              <a:rPr lang="en-GB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521" y="188915"/>
            <a:ext cx="5792689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EREC </a:t>
            </a:r>
            <a:r>
              <a:rPr sz="2400" dirty="0" smtClean="0"/>
              <a:t>G</a:t>
            </a:r>
            <a:r>
              <a:rPr lang="en-GB" sz="2400" dirty="0" smtClean="0"/>
              <a:t>110</a:t>
            </a:r>
            <a:r>
              <a:rPr sz="2400" dirty="0" smtClean="0"/>
              <a:t> </a:t>
            </a:r>
            <a:r>
              <a:rPr sz="2400" dirty="0"/>
              <a:t>Issue </a:t>
            </a:r>
            <a:r>
              <a:rPr lang="en-GB" sz="2400" dirty="0" smtClean="0"/>
              <a:t>1</a:t>
            </a:r>
            <a:r>
              <a:rPr sz="2400" dirty="0" smtClean="0"/>
              <a:t> </a:t>
            </a:r>
            <a:r>
              <a:rPr sz="2400" dirty="0"/>
              <a:t>2021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=""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81670" y="1106342"/>
            <a:ext cx="6611739" cy="738664"/>
          </a:xfrm>
          <a:ln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None/>
            </a:pPr>
            <a:r>
              <a:rPr lang="en-GB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Instantaneous high-impedance differential protection</a:t>
            </a:r>
            <a:endParaRPr lang="en-US" altLang="en-US" sz="2400" b="1" u="sng" dirty="0">
              <a:solidFill>
                <a:srgbClr val="1F538D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=""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56" y="2377430"/>
            <a:ext cx="9293969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To specify the </a:t>
            </a:r>
            <a:r>
              <a:rPr lang="en-GB" altLang="en-US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performance and proving of instantaneous high-impedance differential protective systems as applied to synchronous machines, transformers, reactors, busbars and similar primary </a:t>
            </a:r>
            <a:r>
              <a:rPr lang="en-GB" altLang="en-US" sz="18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plant.</a:t>
            </a:r>
            <a:endParaRPr lang="en-GB" altLang="en-US" sz="1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=""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1" y="3589819"/>
            <a:ext cx="4636019" cy="227908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 smtClean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US" altLang="en-US" sz="1300" dirty="0">
                <a:solidFill>
                  <a:srgbClr val="484D51"/>
                </a:solidFill>
                <a:latin typeface="Arial" panose="020B0604020202020204"/>
              </a:rPr>
              <a:t>To </a:t>
            </a:r>
            <a:r>
              <a:rPr lang="en-US" altLang="en-US" sz="1300" dirty="0" smtClean="0">
                <a:solidFill>
                  <a:srgbClr val="484D51"/>
                </a:solidFill>
                <a:latin typeface="Arial" panose="020B0604020202020204"/>
              </a:rPr>
              <a:t>provide guidance on the performance requirements of high-impedance differential schemes.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US" altLang="en-US" sz="1300" dirty="0" smtClean="0">
                <a:solidFill>
                  <a:srgbClr val="484D51"/>
                </a:solidFill>
                <a:latin typeface="Arial" panose="020B0604020202020204"/>
              </a:rPr>
              <a:t>To provide guidance for the calculations needed to asses the stability and fault settings of such schemes.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US" altLang="en-US" sz="1300" dirty="0">
                <a:solidFill>
                  <a:srgbClr val="484D51"/>
                </a:solidFill>
                <a:latin typeface="Arial" panose="020B0604020202020204"/>
              </a:rPr>
              <a:t>This ENA </a:t>
            </a:r>
            <a:r>
              <a:rPr lang="en-US" altLang="en-US" sz="1300" dirty="0" smtClean="0">
                <a:solidFill>
                  <a:srgbClr val="484D51"/>
                </a:solidFill>
                <a:latin typeface="Arial" panose="020B0604020202020204"/>
              </a:rPr>
              <a:t>EREC </a:t>
            </a:r>
            <a:r>
              <a:rPr lang="en-US" altLang="en-US" sz="1300" dirty="0">
                <a:solidFill>
                  <a:srgbClr val="484D51"/>
                </a:solidFill>
                <a:latin typeface="Arial" panose="020B0604020202020204"/>
              </a:rPr>
              <a:t>applies </a:t>
            </a:r>
            <a:r>
              <a:rPr lang="en-US" altLang="en-US" sz="1300" dirty="0" smtClean="0">
                <a:solidFill>
                  <a:srgbClr val="484D51"/>
                </a:solidFill>
                <a:latin typeface="Arial" panose="020B0604020202020204"/>
              </a:rPr>
              <a:t>to high-impedance differential schemes for </a:t>
            </a:r>
            <a:r>
              <a:rPr lang="en-US" altLang="en-US" sz="1300" dirty="0">
                <a:solidFill>
                  <a:srgbClr val="484D51"/>
                </a:solidFill>
                <a:latin typeface="Arial" panose="020B0604020202020204"/>
              </a:rPr>
              <a:t>use in the UK Electricity Supply </a:t>
            </a:r>
            <a:r>
              <a:rPr lang="en-US" altLang="en-US" sz="1300" dirty="0" smtClean="0">
                <a:solidFill>
                  <a:srgbClr val="484D51"/>
                </a:solidFill>
                <a:latin typeface="Arial" panose="020B0604020202020204"/>
              </a:rPr>
              <a:t>Industry networks.</a:t>
            </a:r>
            <a:endParaRPr lang="en-US" altLang="en-US" sz="1300" dirty="0">
              <a:solidFill>
                <a:srgbClr val="484D51"/>
              </a:solidFill>
              <a:latin typeface="Arial" panose="020B0604020202020204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=""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61" y="3731807"/>
            <a:ext cx="3519813" cy="132651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1st </a:t>
            </a:r>
            <a:r>
              <a:rPr lang="en-GB" altLang="en-US" sz="1300" dirty="0" smtClean="0">
                <a:latin typeface="+mn-lt"/>
              </a:rPr>
              <a:t>issued as  ENA TS 48-3 in 1977</a:t>
            </a:r>
            <a:endParaRPr lang="en-GB" altLang="en-US" sz="1300" dirty="0">
              <a:latin typeface="+mn-lt"/>
            </a:endParaRP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 smtClean="0">
                <a:latin typeface="+mn-lt"/>
              </a:rPr>
              <a:t>2</a:t>
            </a:r>
            <a:r>
              <a:rPr lang="en-GB" altLang="en-US" sz="1300" baseline="30000" dirty="0" smtClean="0">
                <a:latin typeface="+mn-lt"/>
              </a:rPr>
              <a:t>nd</a:t>
            </a:r>
            <a:r>
              <a:rPr lang="en-GB" altLang="en-US" sz="1300" dirty="0" smtClean="0">
                <a:latin typeface="+mn-lt"/>
              </a:rPr>
              <a:t> issue in 2013</a:t>
            </a:r>
            <a:endParaRPr lang="en-GB" altLang="en-US" sz="1300" dirty="0">
              <a:latin typeface="+mn-lt"/>
            </a:endParaRP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 smtClean="0">
                <a:latin typeface="+mn-lt"/>
              </a:rPr>
              <a:t>2021: revised and converted to EREC G110 (issue 1) as detailed overleaf.</a:t>
            </a:r>
            <a:endParaRPr lang="en-GB" altLang="en-US" sz="1300" dirty="0">
              <a:latin typeface="+mn-lt"/>
            </a:endParaRPr>
          </a:p>
        </p:txBody>
      </p:sp>
      <p:sp>
        <p:nvSpPr>
          <p:cNvPr id="9223" name="Rectangle 1">
            <a:extLst>
              <a:ext uri="{FF2B5EF4-FFF2-40B4-BE49-F238E27FC236}">
                <a16:creationId xmlns=""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00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98598" y="254464"/>
            <a:ext cx="5792689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EREC G110 Issue 1 2021</a:t>
            </a:r>
            <a:br>
              <a:rPr lang="en-GB" sz="2400" dirty="0"/>
            </a:br>
            <a:r>
              <a:rPr lang="en-GB" sz="2400" dirty="0"/>
              <a:t>Revision Summary</a:t>
            </a:r>
            <a:endParaRPr sz="2400" dirty="0"/>
          </a:p>
        </p:txBody>
      </p:sp>
      <p:sp>
        <p:nvSpPr>
          <p:cNvPr id="11267" name="Text Box 6">
            <a:extLst>
              <a:ext uri="{FF2B5EF4-FFF2-40B4-BE49-F238E27FC236}">
                <a16:creationId xmlns=""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86" y="942371"/>
            <a:ext cx="6976998" cy="503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</a:t>
            </a:r>
            <a:r>
              <a:rPr lang="en-US" altLang="en-US" sz="2400" b="1" u="sng" dirty="0" smtClean="0">
                <a:solidFill>
                  <a:srgbClr val="1F538D"/>
                </a:solidFill>
              </a:rPr>
              <a:t>Amendments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Medium revision of a previous Technical Specification (TS 48-3, Issue 2) which has now been converted to an Engineering Recommendation (EREC </a:t>
            </a:r>
            <a:r>
              <a:rPr lang="en-GB" sz="1300" dirty="0" smtClean="0">
                <a:solidFill>
                  <a:srgbClr val="484D51"/>
                </a:solidFill>
                <a:latin typeface="Arial" panose="020B0604020202020204"/>
              </a:rPr>
              <a:t>G110: Issue 1).</a:t>
            </a:r>
            <a:endParaRPr lang="en-GB" sz="1300" dirty="0">
              <a:solidFill>
                <a:srgbClr val="484D51"/>
              </a:solidFill>
              <a:latin typeface="Arial" panose="020B0604020202020204"/>
            </a:endParaRP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References updated where appropriate 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Clause 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6.1 modified to correct wording error regarding clearance times and stability of the scheme.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Clause 6.3 added to reflect need to consider 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installing 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non-linear resistors.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Clauses 7.3 to 7.6 inclusive have been moved to informative Annex B as these schemes incorporate interposing </a:t>
            </a:r>
            <a:r>
              <a:rPr lang="en-GB" sz="1300" dirty="0" smtClean="0">
                <a:solidFill>
                  <a:srgbClr val="484D51"/>
                </a:solidFill>
                <a:latin typeface="Arial" panose="020B0604020202020204"/>
              </a:rPr>
              <a:t>CTs (no 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longer relevant to modern numerical </a:t>
            </a:r>
            <a:r>
              <a:rPr lang="en-GB" sz="1300" dirty="0" smtClean="0">
                <a:solidFill>
                  <a:srgbClr val="484D51"/>
                </a:solidFill>
                <a:latin typeface="Arial" panose="020B0604020202020204"/>
              </a:rPr>
              <a:t>relays).</a:t>
            </a:r>
            <a:endParaRPr lang="en-GB" sz="1300" dirty="0">
              <a:solidFill>
                <a:srgbClr val="484D51"/>
              </a:solidFill>
              <a:latin typeface="Arial" panose="020B0604020202020204"/>
            </a:endParaRP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Figures 7 to 12 inclusive have been moved to informative Annex B as these are associated with relocated Clauses 7.3 to 7.6. 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Some clauses have been 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rationalised in to one clause as the formulae 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were identical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.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Figure 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6a added to show a generic implementation of transformer earth fault protection using a modern numerical relay.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Drawing errors in a number of figures have been corrected.</a:t>
            </a:r>
            <a:endParaRPr lang="en-GB" sz="1300" dirty="0">
              <a:solidFill>
                <a:srgbClr val="484D51"/>
              </a:solidFill>
              <a:latin typeface="Arial" panose="020B0604020202020204"/>
            </a:endParaRP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Table 1 updated and minor errors corrected.</a:t>
            </a:r>
          </a:p>
          <a:p>
            <a:pPr marL="293688" lvl="2" indent="-28575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rgbClr val="009FE3"/>
              </a:buClr>
              <a:defRPr/>
            </a:pP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In Annex A1 </a:t>
            </a:r>
            <a:r>
              <a:rPr lang="en-GB" sz="1300" dirty="0" smtClean="0">
                <a:solidFill>
                  <a:srgbClr val="484D51"/>
                </a:solidFill>
                <a:latin typeface="Arial" panose="020B0604020202020204"/>
              </a:rPr>
              <a:t>errors 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in the formulae for the fault current calculations have been corrected</a:t>
            </a:r>
            <a:r>
              <a:rPr lang="en-GB" sz="1300" dirty="0">
                <a:solidFill>
                  <a:srgbClr val="484D51"/>
                </a:solidFill>
                <a:latin typeface="Arial" panose="020B0604020202020204"/>
              </a:rPr>
              <a:t>.</a:t>
            </a:r>
            <a:endParaRPr lang="en-GB" sz="1300" dirty="0">
              <a:solidFill>
                <a:srgbClr val="484D51"/>
              </a:solidFill>
              <a:latin typeface="Arial" panose="020B0604020202020204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=""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764" y="2781302"/>
            <a:ext cx="2399109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First Issued in 1977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No major technical changes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Converted to EREC in 2021</a:t>
            </a:r>
            <a:endParaRPr lang="en-GB" alt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=""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8293" y="1805784"/>
            <a:ext cx="2399109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 smtClean="0">
                <a:cs typeface="Times New Roman" panose="02020603050405020304" pitchFamily="18" charset="0"/>
              </a:rPr>
              <a:t>Medium</a:t>
            </a:r>
            <a:endParaRPr lang="en-GB" altLang="en-US" sz="1800" b="1" dirty="0">
              <a:cs typeface="Times New Roman" panose="02020603050405020304" pitchFamily="18" charset="0"/>
            </a:endParaRPr>
          </a:p>
        </p:txBody>
      </p:sp>
      <p:sp>
        <p:nvSpPr>
          <p:cNvPr id="11270" name="Rectangle 1">
            <a:extLst>
              <a:ext uri="{FF2B5EF4-FFF2-40B4-BE49-F238E27FC236}">
                <a16:creationId xmlns=""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8293" y="2411413"/>
            <a:ext cx="1377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=""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8293" y="1399381"/>
            <a:ext cx="2223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2157" y="188915"/>
            <a:ext cx="5792689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EREC G110 Issue 1 2021</a:t>
            </a:r>
            <a:br>
              <a:rPr lang="en-GB" sz="2400" dirty="0"/>
            </a:br>
            <a:r>
              <a:rPr lang="en-GB" sz="2400" dirty="0"/>
              <a:t>Revision Summary</a:t>
            </a:r>
            <a:endParaRPr sz="2400" dirty="0"/>
          </a:p>
        </p:txBody>
      </p:sp>
      <p:sp>
        <p:nvSpPr>
          <p:cNvPr id="13315" name="Text Box 6">
            <a:extLst>
              <a:ext uri="{FF2B5EF4-FFF2-40B4-BE49-F238E27FC236}">
                <a16:creationId xmlns=""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57" y="1268413"/>
            <a:ext cx="9191611" cy="19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 smtClean="0">
                <a:latin typeface="+mn-lt"/>
              </a:rPr>
              <a:t>ENA Member Company staff</a:t>
            </a:r>
            <a:r>
              <a:rPr lang="en-GB" altLang="en-US" sz="1900" dirty="0">
                <a:latin typeface="+mn-lt"/>
              </a:rPr>
              <a:t>, who </a:t>
            </a:r>
            <a:r>
              <a:rPr lang="en-GB" altLang="en-US" sz="1900" dirty="0" smtClean="0">
                <a:latin typeface="+mn-lt"/>
              </a:rPr>
              <a:t>are primarily </a:t>
            </a:r>
            <a:r>
              <a:rPr lang="en-GB" altLang="en-US" sz="1900" dirty="0">
                <a:latin typeface="+mn-lt"/>
              </a:rPr>
              <a:t>tasked </a:t>
            </a:r>
            <a:r>
              <a:rPr lang="en-GB" altLang="en-US" sz="1900" dirty="0" smtClean="0">
                <a:latin typeface="+mn-lt"/>
              </a:rPr>
              <a:t>with</a:t>
            </a:r>
            <a:r>
              <a:rPr lang="en-GB" altLang="en-US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1900" dirty="0" smtClean="0">
                <a:latin typeface="+mn-lt"/>
              </a:rPr>
              <a:t>specifying </a:t>
            </a:r>
            <a:r>
              <a:rPr lang="en-GB" altLang="en-US" sz="1900" dirty="0">
                <a:latin typeface="+mn-lt"/>
              </a:rPr>
              <a:t>the performance and proving of instantaneous high-impedance differential protective systems as applied to synchronous machines, transformers, reactors, busbars and similar primary </a:t>
            </a:r>
            <a:r>
              <a:rPr lang="en-GB" altLang="en-US" sz="1900" dirty="0" smtClean="0">
                <a:latin typeface="+mn-lt"/>
              </a:rPr>
              <a:t>plant.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 smtClean="0">
                <a:latin typeface="+mn-lt"/>
              </a:rPr>
              <a:t>Manufacturers/Suppliers of protection relays that can be used in such schemes.</a:t>
            </a:r>
            <a:endParaRPr lang="en-GB" altLang="en-US" sz="1900" dirty="0">
              <a:latin typeface="+mn-lt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3399" y="188915"/>
            <a:ext cx="5792689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EREC G110 Issue 1 2021</a:t>
            </a:r>
            <a:br>
              <a:rPr lang="en-GB" sz="2400" dirty="0"/>
            </a:br>
            <a:r>
              <a:rPr lang="en-GB" sz="2400" dirty="0"/>
              <a:t>Revision Summary</a:t>
            </a:r>
            <a:endParaRPr dirty="0"/>
          </a:p>
        </p:txBody>
      </p:sp>
      <p:sp>
        <p:nvSpPr>
          <p:cNvPr id="15397" name="Rectangle 8">
            <a:extLst>
              <a:ext uri="{FF2B5EF4-FFF2-40B4-BE49-F238E27FC236}">
                <a16:creationId xmlns=""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011" y="1239838"/>
            <a:ext cx="3066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951" y="1864130"/>
            <a:ext cx="5299968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=""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8675550" y="6320870"/>
            <a:ext cx="914838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1D2EFC-FBD4-40BC-B092-96164D082C9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76</TotalTime>
  <Words>424</Words>
  <Application>Microsoft Office PowerPoint</Application>
  <PresentationFormat>A4 Paper (210x297 mm)</PresentationFormat>
  <Paragraphs>52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Energy Networks Association</vt:lpstr>
      <vt:lpstr>ENA EREC G110 Issue 1 2021 Revision Summary</vt:lpstr>
      <vt:lpstr>ENA EREC G110 Issue 1 2021 Revision Summary</vt:lpstr>
      <vt:lpstr>ENA EREC G110 Issue 1 2021 Revision Summary</vt:lpstr>
      <vt:lpstr>ENA EREC G110 Issue 1 2021 Revision 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Nigel</cp:lastModifiedBy>
  <cp:revision>9</cp:revision>
  <dcterms:created xsi:type="dcterms:W3CDTF">2021-02-25T16:00:29Z</dcterms:created>
  <dcterms:modified xsi:type="dcterms:W3CDTF">2022-01-23T13:56:21Z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